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7"/>
  </p:notesMasterIdLst>
  <p:sldIdLst>
    <p:sldId id="257" r:id="rId4"/>
    <p:sldId id="335" r:id="rId5"/>
    <p:sldId id="281" r:id="rId6"/>
    <p:sldId id="337" r:id="rId8"/>
    <p:sldId id="339" r:id="rId9"/>
    <p:sldId id="340" r:id="rId10"/>
    <p:sldId id="341" r:id="rId11"/>
    <p:sldId id="342" r:id="rId12"/>
    <p:sldId id="319" r:id="rId13"/>
    <p:sldId id="343" r:id="rId14"/>
    <p:sldId id="344" r:id="rId15"/>
    <p:sldId id="321" r:id="rId16"/>
    <p:sldId id="314" r:id="rId17"/>
    <p:sldId id="317" r:id="rId18"/>
    <p:sldId id="318" r:id="rId19"/>
  </p:sldIdLst>
  <p:sldSz cx="9144000" cy="6858000" type="screen4x3"/>
  <p:notesSz cx="7099300" cy="1023429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00"/>
    <a:srgbClr val="0060A8"/>
    <a:srgbClr val="9A0000"/>
    <a:srgbClr val="B40000"/>
    <a:srgbClr val="AA0000"/>
    <a:srgbClr val="B20000"/>
    <a:srgbClr val="134D8C"/>
    <a:srgbClr val="204079"/>
    <a:srgbClr val="21417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6158" autoAdjust="0"/>
  </p:normalViewPr>
  <p:slideViewPr>
    <p:cSldViewPr snapToGrid="0">
      <p:cViewPr varScale="1">
        <p:scale>
          <a:sx n="107" d="100"/>
          <a:sy n="107" d="100"/>
        </p:scale>
        <p:origin x="1572" y="114"/>
      </p:cViewPr>
      <p:guideLst>
        <p:guide pos="5702"/>
        <p:guide orient="horz" pos="4133"/>
        <p:guide/>
        <p:guide orient="horz" pos="2436"/>
        <p:guide pos="4202"/>
        <p:guide orient="horz" pos="38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E41338A-9F53-4223-A114-A3504BE6BB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71D7152-0DBF-40B3-8FD4-7EC0477E54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D7152-0DBF-40B3-8FD4-7EC0477E54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D7152-0DBF-40B3-8FD4-7EC0477E54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C1BB-9A9D-4FE5-9CD6-B3C38608A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EE75C-BAA7-42E9-95EE-CAF35CED82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16181-73CA-4F6C-9A88-4765233686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8644C-49B7-4FC2-B438-144BDA0D5A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16181-73CA-4F6C-9A88-4765233686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8644C-49B7-4FC2-B438-144BDA0D5A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<p:cNvSpPr txBox="1"/>
          <p:nvPr/>
        </p:nvSpPr>
        <p:spPr>
          <a:xfrm>
            <a:off x="545367" y="1900696"/>
            <a:ext cx="8053266" cy="1938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图形验证码的设计与实现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 and implementation of graphic</a:t>
            </a: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al-based CAPTCHA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<p:cNvCxnSpPr/>
          <p:nvPr/>
        </p:nvCxnSpPr>
        <p:spPr>
          <a:xfrm>
            <a:off x="545523" y="3838455"/>
            <a:ext cx="7772400" cy="0"/>
          </a:xfrm>
          <a:prstGeom prst="line">
            <a:avLst/>
          </a:prstGeom>
          <a:ln w="28575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<p:cNvSpPr txBox="1"/>
          <p:nvPr/>
        </p:nvSpPr>
        <p:spPr>
          <a:xfrm>
            <a:off x="1365250" y="1374775"/>
            <a:ext cx="64141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北京大学软件与微电子学院信息安全工程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秋季课程项目开题报告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<p:cNvGrpSpPr/>
          <p:nvPr/>
        </p:nvGrpSpPr>
        <p:grpSpPr>
          <a:xfrm>
            <a:off x="2273689" y="4425694"/>
            <a:ext cx="1106594" cy="335894"/>
            <a:chOff x="3288269" y="5302775"/>
            <a:chExt cx="1106592" cy="335902"/>
          </a:xfrm>
          <a:solidFill>
            <a:srgbClr val="0060A8"/>
          </a:solidFill>
        </p:grpSpPr>
        <p:sp>
          <p:nvSpPr>
            <p:cNvPr id="60" name="矩形: 圆角 59"/>
            <p:cNvSpPr/>
            <p:nvPr/>
          </p:nvSpPr>
          <p:spPr>
            <a:xfrm>
              <a:off x="3288269" y="5302775"/>
              <a:ext cx="1106592" cy="335902"/>
            </a:xfrm>
            <a:prstGeom prst="roundRect">
              <a:avLst>
                <a:gd name="adj" fmla="val 7334"/>
              </a:avLst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79930" y="5316837"/>
              <a:ext cx="894078" cy="306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团队成员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5" name="文本框 64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<p:cNvSpPr txBox="1"/>
          <p:nvPr/>
        </p:nvSpPr>
        <p:spPr>
          <a:xfrm>
            <a:off x="3830558" y="4425694"/>
            <a:ext cx="319369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黄淇钰，马炀，曾显峰，周力</a:t>
            </a:r>
            <a:endParaRPr lang="zh-CN" altLang="en-US" sz="1600" b="1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</a:t>
            </a:r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7" y="337782"/>
            <a:ext cx="2732976" cy="76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0"/>
            <a:ext cx="9144000" cy="576258"/>
            <a:chOff x="0" y="0"/>
            <a:chExt cx="9144000" cy="576258"/>
          </a:xfrm>
        </p:grpSpPr>
        <p:sp>
          <p:nvSpPr>
            <p:cNvPr id="21" name="矩形 20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0714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设计思路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308350" y="854075"/>
            <a:ext cx="29591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zh-CN" sz="32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设计思路一</a:t>
            </a:r>
            <a:endParaRPr lang="x-none" altLang="zh-CN" sz="32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7840" y="1437640"/>
            <a:ext cx="5323205" cy="404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i="1">
                <a:solidFill>
                  <a:schemeClr val="tx1"/>
                </a:solidFill>
              </a:rPr>
              <a:t>请选择出一个正常的图片</a:t>
            </a:r>
            <a:endParaRPr lang="x-none" altLang="en-US" i="1">
              <a:solidFill>
                <a:schemeClr val="tx1"/>
              </a:solidFill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" y="4446905"/>
            <a:ext cx="2944495" cy="2208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970" y="2884170"/>
            <a:ext cx="2150745" cy="2651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1988820"/>
            <a:ext cx="2966720" cy="197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50" y="1989455"/>
            <a:ext cx="2463800" cy="466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0"/>
            <a:ext cx="9144000" cy="576258"/>
            <a:chOff x="0" y="0"/>
            <a:chExt cx="9144000" cy="576258"/>
          </a:xfrm>
        </p:grpSpPr>
        <p:sp>
          <p:nvSpPr>
            <p:cNvPr id="21" name="矩形 20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0714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设计思路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97225" y="854075"/>
            <a:ext cx="29591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zh-CN" sz="32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设计思路</a:t>
            </a:r>
            <a:r>
              <a:rPr lang="zh-CN" altLang="x-none" sz="32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sym typeface="+mn-ea"/>
              </a:rPr>
              <a:t>二</a:t>
            </a:r>
            <a:endParaRPr lang="zh-CN" altLang="x-none" sz="3200" b="1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0485" y="1437640"/>
            <a:ext cx="8301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i="1">
                <a:sym typeface="+mn-ea"/>
              </a:rPr>
              <a:t>图片被分为四块，其中两块已经确定，请根据已确定的图片拼出完整图片</a:t>
            </a:r>
            <a:r>
              <a:rPr lang="zh-CN" altLang="x-none" i="1">
                <a:ea typeface="宋体" panose="02010600030101010101" pitchFamily="2" charset="-122"/>
                <a:sym typeface="+mn-ea"/>
              </a:rPr>
              <a:t>：</a:t>
            </a:r>
            <a:endParaRPr lang="zh-CN" altLang="x-none" i="1">
              <a:ea typeface="宋体" panose="02010600030101010101" pitchFamily="2" charset="-122"/>
              <a:sym typeface="+mn-ea"/>
            </a:endParaRPr>
          </a:p>
          <a:p>
            <a:endParaRPr lang="x-none" altLang="en-US" i="1">
              <a:solidFill>
                <a:schemeClr val="tx1"/>
              </a:solidFill>
            </a:endParaRPr>
          </a:p>
        </p:txBody>
      </p:sp>
      <p:pic>
        <p:nvPicPr>
          <p:cNvPr id="23" name="Picture 8" descr="2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2875" y="2576830"/>
            <a:ext cx="1586865" cy="1376045"/>
          </a:xfrm>
          <a:prstGeom prst="rect">
            <a:avLst/>
          </a:prstGeom>
        </p:spPr>
      </p:pic>
      <p:pic>
        <p:nvPicPr>
          <p:cNvPr id="25" name="Picture 17" descr="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190" y="4043680"/>
            <a:ext cx="1482090" cy="915035"/>
          </a:xfrm>
          <a:prstGeom prst="rect">
            <a:avLst/>
          </a:prstGeom>
        </p:spPr>
      </p:pic>
      <p:pic>
        <p:nvPicPr>
          <p:cNvPr id="26" name="Picture 14" descr="2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190" y="2568575"/>
            <a:ext cx="1482090" cy="1383030"/>
          </a:xfrm>
          <a:prstGeom prst="rect">
            <a:avLst/>
          </a:prstGeom>
        </p:spPr>
      </p:pic>
      <p:pic>
        <p:nvPicPr>
          <p:cNvPr id="27" name="Picture 15" descr="2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240" y="4044315"/>
            <a:ext cx="1587500" cy="9144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77240" y="573405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样例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6024880" y="573405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样例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34" name="Picture 15" descr="2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815080"/>
            <a:ext cx="1428115" cy="1143000"/>
          </a:xfrm>
          <a:prstGeom prst="rect">
            <a:avLst/>
          </a:prstGeom>
        </p:spPr>
      </p:pic>
      <p:pic>
        <p:nvPicPr>
          <p:cNvPr id="35" name="Picture 17" descr="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60" y="3815715"/>
            <a:ext cx="1139190" cy="1142365"/>
          </a:xfrm>
          <a:prstGeom prst="rect">
            <a:avLst/>
          </a:prstGeom>
        </p:spPr>
      </p:pic>
      <p:pic>
        <p:nvPicPr>
          <p:cNvPr id="36" name="Picture 14" descr="2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60" y="2463165"/>
            <a:ext cx="1138555" cy="1259840"/>
          </a:xfrm>
          <a:prstGeom prst="rect">
            <a:avLst/>
          </a:prstGeom>
        </p:spPr>
      </p:pic>
      <p:pic>
        <p:nvPicPr>
          <p:cNvPr id="37" name="Picture 16" descr="1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0" y="2463800"/>
            <a:ext cx="1379855" cy="1259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0"/>
            <a:ext cx="9144000" cy="575345"/>
            <a:chOff x="0" y="0"/>
            <a:chExt cx="9144000" cy="575345"/>
          </a:xfrm>
        </p:grpSpPr>
        <p:sp>
          <p:nvSpPr>
            <p:cNvPr id="21" name="矩形 20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B20000"/>
                </a:solidFill>
              </a:endParaRPr>
            </a:p>
          </p:txBody>
        </p:sp>
        <p:sp>
          <p:nvSpPr>
            <p:cNvPr id="22" name="文本框 21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431415" cy="553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安全性分析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724397" y="1245993"/>
            <a:ext cx="433185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259" y="1336266"/>
            <a:ext cx="4501741" cy="3415030"/>
          </a:xfrm>
          <a:prstGeom prst="rect">
            <a:avLst/>
          </a:prstGeom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可能的攻击一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模板库匹配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通过服务器端模板库的克隆或者其他方式生成相关模板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可能的攻击二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图像识别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利用图像识别技术，自动分类出图片种类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0765" y="731578"/>
            <a:ext cx="30613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a)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方案一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95232" y="731578"/>
            <a:ext cx="165814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b)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方案二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678217" y="659531"/>
            <a:ext cx="0" cy="54641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187950" y="1336040"/>
            <a:ext cx="3626485" cy="2861310"/>
          </a:xfrm>
          <a:prstGeom prst="rect">
            <a:avLst/>
          </a:prstGeom>
          <a:ln w="57150">
            <a:noFill/>
            <a:miter lim="800000"/>
          </a:ln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可能的攻击一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模板库匹配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可能的攻击二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图像识别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可能的攻击三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分析图像像素点连续性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485" y="5305278"/>
            <a:ext cx="4403863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285750" lvl="0" indent="-28575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考虑减少可操作时间</a:t>
            </a:r>
            <a:endParaRPr lang="zh-CN" altLang="en-US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考虑增加用户鼠标点击操作</a:t>
            </a:r>
            <a:endParaRPr lang="zh-CN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670" y="4937125"/>
            <a:ext cx="253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解决方案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5194935" y="4842510"/>
            <a:ext cx="253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解决方案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4724400" y="5210810"/>
            <a:ext cx="3907155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285750" lvl="0" indent="-28575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考虑减少可操作时间</a:t>
            </a:r>
            <a:endParaRPr lang="zh-CN" altLang="en-US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考虑增加噪音</a:t>
            </a:r>
            <a:endParaRPr lang="zh-CN" altLang="en-US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用户鼠标点击序列分析</a:t>
            </a:r>
            <a:endParaRPr lang="zh-CN" altLang="en-US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9144000" cy="576258"/>
            <a:chOff x="0" y="0"/>
            <a:chExt cx="9144000" cy="576258"/>
          </a:xfrm>
        </p:grpSpPr>
        <p:sp>
          <p:nvSpPr>
            <p:cNvPr id="10" name="矩形 9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0714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项目分工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55955" y="1459230"/>
            <a:ext cx="260159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课题背景调研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项目分析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系统设计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47276" y="1238478"/>
            <a:ext cx="230743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课题思路设计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课题安全性分析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5758" y="4269670"/>
            <a:ext cx="2262456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产品现状调研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产品设计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47435" y="4065879"/>
            <a:ext cx="247203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产品研究现状调研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系统设计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系统实现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4695" y="869950"/>
            <a:ext cx="1201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黄淇钰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23000" y="869950"/>
            <a:ext cx="1201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马炀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1695" y="3566795"/>
            <a:ext cx="1201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曾显峰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23000" y="3566795"/>
            <a:ext cx="1201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周力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9144000" cy="576258"/>
            <a:chOff x="0" y="0"/>
            <a:chExt cx="9144000" cy="576258"/>
          </a:xfrm>
        </p:grpSpPr>
        <p:sp>
          <p:nvSpPr>
            <p:cNvPr id="10" name="矩形 9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B20000"/>
                </a:solidFill>
              </a:endParaRPr>
            </a:p>
          </p:txBody>
        </p:sp>
        <p:sp>
          <p:nvSpPr>
            <p:cNvPr id="11" name="文本框 10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0714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130935" y="2386965"/>
            <a:ext cx="706564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时间线 ：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11.01 -11.07 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需求分析与可行性分析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11.08-11.14 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总体设计与详细设计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11.15-... 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系统实现与测试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…………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91995" y="1513840"/>
            <a:ext cx="5342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总体思路</a:t>
            </a:r>
            <a:r>
              <a:rPr lang="en-US" altLang="zh-CN" b="1"/>
              <a:t>: </a:t>
            </a:r>
            <a:r>
              <a:rPr lang="zh-CN" altLang="en-US" b="1">
                <a:ea typeface="宋体" panose="02010600030101010101" pitchFamily="2" charset="-122"/>
              </a:rPr>
              <a:t>实现基于</a:t>
            </a:r>
            <a:r>
              <a:rPr lang="en-US" altLang="zh-CN" b="1">
                <a:ea typeface="宋体" panose="02010600030101010101" pitchFamily="2" charset="-122"/>
              </a:rPr>
              <a:t>web</a:t>
            </a:r>
            <a:r>
              <a:rPr lang="zh-CN" altLang="en-US" b="1">
                <a:ea typeface="宋体" panose="02010600030101010101" pitchFamily="2" charset="-122"/>
              </a:rPr>
              <a:t>的图形验证码</a:t>
            </a:r>
            <a:endParaRPr lang="zh-CN" altLang="en-US" b="1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文本框 159"/>
          <p:cNvSpPr txBox="1"/>
          <p:nvPr/>
        </p:nvSpPr>
        <p:spPr>
          <a:xfrm>
            <a:off x="3365429" y="2974565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2378589" y="3682451"/>
            <a:ext cx="4723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>
                <a:solidFill>
                  <a:schemeClr val="bg1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Thank You For Your Listening</a:t>
            </a:r>
            <a:endParaRPr lang="zh-CN" altLang="en-US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27383" y="1603581"/>
            <a:ext cx="1889234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5400" b="1" dirty="0">
                <a:solidFill>
                  <a:srgbClr val="9B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en-US" altLang="zh-CN" sz="5400" b="1" dirty="0">
              <a:solidFill>
                <a:srgbClr val="9B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43" y="5707804"/>
            <a:ext cx="2732976" cy="76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<p:cNvSpPr/>
          <p:nvPr/>
        </p:nvSpPr>
        <p:spPr>
          <a:xfrm>
            <a:off x="0" y="0"/>
            <a:ext cx="9144000" cy="551319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rgbClr val="B2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<p:cNvSpPr txBox="1"/>
          <p:nvPr/>
        </p:nvSpPr>
        <p:spPr>
          <a:xfrm>
            <a:off x="70259" y="22260"/>
            <a:ext cx="2071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3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5305" y="4330700"/>
            <a:ext cx="7946390" cy="17532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endParaRPr lang="zh-CN" altLang="en-US" b="1" dirty="0">
              <a:ln>
                <a:noFill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1" dirty="0">
                <a:ln>
                  <a:noFill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to use a CAPTCHA</a:t>
            </a:r>
            <a:endParaRPr lang="en-US" altLang="zh-CN" b="1" dirty="0">
              <a:ln>
                <a:noFill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b="1" dirty="0">
              <a:ln>
                <a:noFill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1" dirty="0">
                <a:ln>
                  <a:noFill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CAPTCHA does not provide any other kind of security, it only</a:t>
            </a:r>
            <a:endParaRPr lang="zh-CN" altLang="en-US" b="1" dirty="0">
              <a:ln>
                <a:noFill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1" dirty="0">
                <a:ln>
                  <a:noFill/>
                </a:ln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provides protection from bots and the rate limiting that comes with it.</a:t>
            </a:r>
            <a:endParaRPr lang="zh-CN" altLang="en-US" b="1" dirty="0">
              <a:ln>
                <a:noFill/>
              </a:ln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5305" y="822325"/>
            <a:ext cx="7947025" cy="3124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Usage</a:t>
            </a:r>
            <a:endParaRPr lang="zh-CN" altLang="en-US" b="1" kern="1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forums that want to prevent spambots/adbots from signing up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b="1" kern="100" baseline="30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protecting downloads from automated access by bots (which is not a security risk in itself, but a bandwidth drain)</a:t>
            </a:r>
            <a:endParaRPr lang="zh-CN" altLang="en-US" b="1" kern="100" baseline="30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zh-CN" altLang="en-US" b="1" kern="100" baseline="30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Google uses it for search queries if there have been excessive numbers of queries from a single IP adress</a:t>
            </a:r>
            <a:endParaRPr lang="zh-CN" altLang="en-US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9144000" cy="576258"/>
            <a:chOff x="0" y="0"/>
            <a:chExt cx="9144000" cy="576258"/>
          </a:xfrm>
        </p:grpSpPr>
        <p:sp>
          <p:nvSpPr>
            <p:cNvPr id="15" name="矩形 14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0714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358775" y="9931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altLang="en-US"/>
              <a:t>Example</a:t>
            </a:r>
            <a:r>
              <a:rPr lang="en-US" altLang="zh-CN"/>
              <a:t>s</a:t>
            </a:r>
            <a:r>
              <a:rPr lang="zh-CN" altLang="en-US"/>
              <a:t>:</a:t>
            </a:r>
            <a:endParaRPr lang="zh-CN" alt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1536700"/>
            <a:ext cx="2409825" cy="192024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" y="1536700"/>
            <a:ext cx="2245360" cy="1174115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1614805"/>
            <a:ext cx="2823210" cy="1703070"/>
          </a:xfrm>
          <a:prstGeom prst="rect">
            <a:avLst/>
          </a:prstGeom>
        </p:spPr>
      </p:pic>
      <p:pic>
        <p:nvPicPr>
          <p:cNvPr id="25" name="Picture 7" descr="https://github.com/ESTLing/secure/raw/master/src/3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38775" y="4344670"/>
            <a:ext cx="2095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8" descr="https://github.com/ESTLing/secure/raw/master/src/%E6%9D%A8%E9%9D%92%E5%B1%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1855" y="3613785"/>
            <a:ext cx="209550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9144000" cy="576258"/>
            <a:chOff x="0" y="0"/>
            <a:chExt cx="9144000" cy="576258"/>
          </a:xfrm>
        </p:grpSpPr>
        <p:sp>
          <p:nvSpPr>
            <p:cNvPr id="15" name="矩形 14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0714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535940" y="3853180"/>
            <a:ext cx="807212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pc="60">
                <a:solidFill>
                  <a:srgbClr val="C00000"/>
                </a:solidFill>
                <a:uFillTx/>
              </a:rPr>
              <a:t>Cons:</a:t>
            </a:r>
            <a:endParaRPr lang="en-US" spc="60">
              <a:solidFill>
                <a:srgbClr val="C00000"/>
              </a:solidFill>
              <a:uFillTx/>
            </a:endParaRPr>
          </a:p>
          <a:p>
            <a:pPr indent="0"/>
            <a:endParaRPr lang="en-US" spc="60">
              <a:solidFill>
                <a:schemeClr val="tx1"/>
              </a:solidFill>
              <a:uFillTx/>
            </a:endParaRPr>
          </a:p>
          <a:p>
            <a:pPr indent="0"/>
            <a:r>
              <a:rPr lang="en-US" spc="60">
                <a:solidFill>
                  <a:schemeClr val="tx1"/>
                </a:solidFill>
                <a:uFillTx/>
              </a:rPr>
              <a:t>APTCHAs are sometimes only based on reading texts </a:t>
            </a:r>
            <a:endParaRPr lang="en-US" spc="60">
              <a:solidFill>
                <a:schemeClr val="tx1"/>
              </a:solidFill>
              <a:uFillTx/>
            </a:endParaRPr>
          </a:p>
          <a:p>
            <a:pPr indent="0"/>
            <a:endParaRPr lang="en-US" spc="60">
              <a:solidFill>
                <a:schemeClr val="tx1"/>
              </a:solidFill>
              <a:uFillTx/>
            </a:endParaRPr>
          </a:p>
          <a:p>
            <a:pPr indent="0"/>
            <a:r>
              <a:rPr lang="en-US" spc="60">
                <a:solidFill>
                  <a:srgbClr val="FF0000"/>
                </a:solidFill>
                <a:uFillTx/>
              </a:rPr>
              <a:t>Some CAPTCHA images are not properly distorted</a:t>
            </a:r>
            <a:endParaRPr lang="en-US" spc="60">
              <a:solidFill>
                <a:srgbClr val="FF0000"/>
              </a:solidFill>
              <a:uFillTx/>
            </a:endParaRPr>
          </a:p>
          <a:p>
            <a:pPr indent="0"/>
            <a:endParaRPr lang="en-US" spc="60">
              <a:solidFill>
                <a:schemeClr val="tx1"/>
              </a:solidFill>
              <a:uFillTx/>
            </a:endParaRPr>
          </a:p>
          <a:p>
            <a:pPr indent="0"/>
            <a:r>
              <a:rPr lang="en-US" spc="60">
                <a:solidFill>
                  <a:schemeClr val="tx1"/>
                </a:solidFill>
                <a:uFillTx/>
              </a:rPr>
              <a:t>If too many sites start using a certain type of CAPTCHA, it can cause the system to become insecure and no longer valid.</a:t>
            </a:r>
            <a:r>
              <a:rPr lang="en-US"/>
              <a:t> </a:t>
            </a:r>
            <a:endParaRPr lang="en-US"/>
          </a:p>
        </p:txBody>
      </p:sp>
      <p:pic>
        <p:nvPicPr>
          <p:cNvPr id="24" name="Picture 6" descr="https://github.com/ESTLing/secure/raw/master/src/1230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060" y="741680"/>
            <a:ext cx="2765425" cy="258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695" y="777240"/>
            <a:ext cx="2437765" cy="2553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0"/>
            <a:ext cx="9144000" cy="576258"/>
            <a:chOff x="0" y="0"/>
            <a:chExt cx="9144000" cy="576258"/>
          </a:xfrm>
        </p:grpSpPr>
        <p:sp>
          <p:nvSpPr>
            <p:cNvPr id="14" name="矩形 13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0714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97009" y="973350"/>
            <a:ext cx="1949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相关公司：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网易易盾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7009" y="2757135"/>
            <a:ext cx="18527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极验验证码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gss2.bdstatic.com/9fo3dSag_xI4khGkpoWK1HF6hhy/baike/w%3D268/sign=8b413cf0c411728b302d8b24f0fdc3b3/0eb30f2442a7d93392d45712a44bd11373f0015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272" y="2286398"/>
            <a:ext cx="2144243" cy="16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697009" y="3866619"/>
            <a:ext cx="18527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天御（腾讯）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941" y="3253066"/>
            <a:ext cx="1894835" cy="179385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03930" y="4976103"/>
            <a:ext cx="18527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gss3.bdstatic.com/7Po3dSag_xI4khGkpoWK1HF6hhy/baike/c0%3Dbaike92%2C5%2C5%2C92%2C30/sign=fe766d7488025aafc73f76999a84c001/359b033b5bb5c9ea3aab2857df39b6003af3b32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84" y="5090621"/>
            <a:ext cx="2347545" cy="79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391" y="973350"/>
            <a:ext cx="3771845" cy="1441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<p:cNvSpPr txBox="1"/>
          <p:nvPr/>
        </p:nvSpPr>
        <p:spPr>
          <a:xfrm>
            <a:off x="211576" y="64713"/>
            <a:ext cx="3225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研究方法与过程</a:t>
            </a:r>
            <a:endParaRPr lang="zh-CN" altLang="en-US" sz="3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9144000" cy="576258"/>
            <a:chOff x="0" y="0"/>
            <a:chExt cx="9144000" cy="576258"/>
          </a:xfrm>
        </p:grpSpPr>
        <p:sp>
          <p:nvSpPr>
            <p:cNvPr id="8" name="矩形 7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0714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3262" y="824237"/>
            <a:ext cx="2422182" cy="178126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0278" y="1036052"/>
            <a:ext cx="3217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滑动验证码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通过用户滑动的轨迹和速度变化等。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4" descr="https://timgsa.baidu.com/timg?image&amp;quality=80&amp;size=b9999_10000&amp;sec=1509386093196&amp;di=404a56327ab57d1295b81b759abadc57&amp;imgtype=0&amp;src=http%3A%2F%2Fimgs.focus.cn%2Fupload%2Fxa%2F36580%2Fb_365798460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985" y="2878416"/>
            <a:ext cx="4057143" cy="162857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50278" y="2784859"/>
            <a:ext cx="296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使用拼图的滑动验证码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使用多个拼图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拼图的位置选择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拼图的大小形状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67" y="4359307"/>
            <a:ext cx="2715971" cy="249869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0278" y="4779888"/>
            <a:ext cx="2965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点击验证码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采集用户环境及操作信息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信息加密发送至后端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后端判断风险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<p:cNvSpPr txBox="1"/>
          <p:nvPr/>
        </p:nvSpPr>
        <p:spPr>
          <a:xfrm>
            <a:off x="211576" y="64713"/>
            <a:ext cx="3225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研究方法与过程</a:t>
            </a:r>
            <a:endParaRPr lang="zh-CN" altLang="en-US" sz="3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9144000" cy="576258"/>
            <a:chOff x="0" y="0"/>
            <a:chExt cx="9144000" cy="576258"/>
          </a:xfrm>
        </p:grpSpPr>
        <p:sp>
          <p:nvSpPr>
            <p:cNvPr id="8" name="矩形 7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0714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6301" y="759053"/>
            <a:ext cx="321798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图片选择验证码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给定样例图片或标签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在其他图片中选择相似地，或者满足标签信息的。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4" descr="https://timgsa.baidu.com/timg?image&amp;quality=80&amp;size=b9999_10000&amp;sec=1509386093196&amp;di=404a56327ab57d1295b81b759abadc57&amp;imgtype=0&amp;src=http%3A%2F%2Fimgs.focus.cn%2Fupload%2Fxa%2F36580%2Fb_365798460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76301" y="2828835"/>
            <a:ext cx="296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顺序点击验证码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用背景图片等噪音影响字符的辨别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给出一定的顺序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618711"/>
            <a:ext cx="1677691" cy="2170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845" y="2502426"/>
            <a:ext cx="1697751" cy="215794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6301" y="4811764"/>
            <a:ext cx="2965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短信上行验证码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通过图像给出短信的要求或其他交互手段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识别正确过后再完成要求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102" y="4820106"/>
            <a:ext cx="2847619" cy="1438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<p:cNvSpPr txBox="1"/>
          <p:nvPr/>
        </p:nvSpPr>
        <p:spPr>
          <a:xfrm>
            <a:off x="2231466" y="922199"/>
            <a:ext cx="2441575" cy="437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研究方法与过程</a:t>
            </a:r>
            <a:endParaRPr lang="zh-CN" altLang="en-US" sz="22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-39529" y="8255"/>
            <a:ext cx="9162574" cy="454208"/>
            <a:chOff x="0" y="0"/>
            <a:chExt cx="9144000" cy="605683"/>
          </a:xfrm>
        </p:grpSpPr>
        <p:sp>
          <p:nvSpPr>
            <p:cNvPr id="24" name="矩形 23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b="1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050415" cy="583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5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25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303280" y="1318994"/>
            <a:ext cx="326872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20791" y="803910"/>
            <a:ext cx="3168968" cy="2549525"/>
          </a:xfrm>
          <a:prstGeom prst="rect">
            <a:avLst/>
          </a:prstGeom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发展历程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615" y="803910"/>
            <a:ext cx="2136140" cy="25844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35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设计原则</a:t>
            </a:r>
            <a:r>
              <a:rPr lang="en-US" altLang="zh-CN" sz="135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en-US" altLang="zh-CN" sz="135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35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用户能非常容易识别，</a:t>
            </a:r>
            <a:endParaRPr lang="zh-CN" altLang="en-US" sz="135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35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而机器无法轻易识别</a:t>
            </a:r>
            <a:endParaRPr lang="zh-CN" altLang="en-US" sz="135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zh-CN" sz="135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sz="135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135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zh-CN" altLang="zh-CN" sz="135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zh-CN" altLang="zh-CN" sz="135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452019" y="1282859"/>
            <a:ext cx="1307306" cy="2795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350" b="1"/>
              <a:t>用户输入匹配</a:t>
            </a:r>
            <a:endParaRPr lang="zh-CN" altLang="en-US" sz="1350" b="1"/>
          </a:p>
        </p:txBody>
      </p:sp>
      <p:sp>
        <p:nvSpPr>
          <p:cNvPr id="10" name="圆角矩形 9"/>
          <p:cNvSpPr/>
          <p:nvPr/>
        </p:nvSpPr>
        <p:spPr>
          <a:xfrm>
            <a:off x="3264535" y="1963261"/>
            <a:ext cx="2078831" cy="7019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用户特征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生物行为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人工智能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9" idx="2"/>
          </p:cNvCxnSpPr>
          <p:nvPr/>
        </p:nvCxnSpPr>
        <p:spPr>
          <a:xfrm>
            <a:off x="4105910" y="1561783"/>
            <a:ext cx="12383" cy="401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14384" y="803869"/>
            <a:ext cx="2734193" cy="25844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35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常用特征</a:t>
            </a:r>
            <a:endParaRPr lang="zh-CN" altLang="en-US" sz="135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35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鼠标轨迹</a:t>
            </a:r>
            <a:endParaRPr lang="en-US" altLang="zh-CN" sz="1350" b="1" kern="100" baseline="30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35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滑动速度</a:t>
            </a:r>
            <a:endParaRPr lang="en-US" altLang="zh-CN" sz="1350" b="1" kern="100" baseline="30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35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浏览器指纹</a:t>
            </a:r>
            <a:endParaRPr lang="en-US" altLang="zh-CN" sz="135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35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XFF</a:t>
            </a:r>
            <a:endParaRPr lang="en-US" altLang="zh-CN" sz="1350" b="1" kern="100" baseline="30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35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页面刷新频率</a:t>
            </a:r>
            <a:endParaRPr lang="en-US" altLang="zh-CN" sz="135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zh-CN" altLang="zh-CN" sz="135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zh-CN" altLang="zh-CN" sz="135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93" y="3725704"/>
            <a:ext cx="3399949" cy="1921193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13" idx="3"/>
          </p:cNvCxnSpPr>
          <p:nvPr/>
        </p:nvCxnSpPr>
        <p:spPr>
          <a:xfrm>
            <a:off x="3454241" y="4686300"/>
            <a:ext cx="9986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541996" y="4446270"/>
            <a:ext cx="1005840" cy="3314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350"/>
              <a:t>session</a:t>
            </a:r>
            <a:endParaRPr lang="en-US" altLang="zh-CN" sz="1350"/>
          </a:p>
        </p:txBody>
      </p:sp>
      <p:sp>
        <p:nvSpPr>
          <p:cNvPr id="16" name="矩形 15"/>
          <p:cNvSpPr/>
          <p:nvPr/>
        </p:nvSpPr>
        <p:spPr>
          <a:xfrm>
            <a:off x="7883366" y="4354830"/>
            <a:ext cx="1005840" cy="3314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350"/>
              <a:t>用户输入</a:t>
            </a:r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7598093" y="3848100"/>
            <a:ext cx="1005840" cy="3314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350"/>
              <a:t>验证码图片</a:t>
            </a:r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5928836" y="4914424"/>
            <a:ext cx="1108234" cy="476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350"/>
              <a:t>验证用户输入</a:t>
            </a:r>
            <a:r>
              <a:rPr lang="en-US" altLang="zh-CN" sz="1350"/>
              <a:t>+</a:t>
            </a:r>
            <a:r>
              <a:rPr lang="zh-CN" altLang="en-US" sz="1350"/>
              <a:t>智能检测</a:t>
            </a:r>
            <a:endParaRPr lang="zh-CN" altLang="en-US" sz="1350"/>
          </a:p>
        </p:txBody>
      </p:sp>
      <p:sp>
        <p:nvSpPr>
          <p:cNvPr id="19" name="矩形 18"/>
          <p:cNvSpPr/>
          <p:nvPr/>
        </p:nvSpPr>
        <p:spPr>
          <a:xfrm>
            <a:off x="5928836" y="4354830"/>
            <a:ext cx="1005840" cy="3314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350"/>
              <a:t>生成图片</a:t>
            </a:r>
            <a:endParaRPr lang="zh-CN" altLang="en-US" sz="1350"/>
          </a:p>
        </p:txBody>
      </p:sp>
      <p:sp>
        <p:nvSpPr>
          <p:cNvPr id="20" name="矩形 19"/>
          <p:cNvSpPr/>
          <p:nvPr/>
        </p:nvSpPr>
        <p:spPr>
          <a:xfrm>
            <a:off x="5928836" y="3848100"/>
            <a:ext cx="1005840" cy="3314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350"/>
              <a:t>产生随机数</a:t>
            </a:r>
            <a:endParaRPr lang="zh-CN" altLang="en-US" sz="1350"/>
          </a:p>
        </p:txBody>
      </p:sp>
      <p:sp>
        <p:nvSpPr>
          <p:cNvPr id="21" name="圆角矩形 20"/>
          <p:cNvSpPr/>
          <p:nvPr/>
        </p:nvSpPr>
        <p:spPr>
          <a:xfrm>
            <a:off x="4713446" y="5497830"/>
            <a:ext cx="1725930" cy="3086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350"/>
              <a:t>服务端</a:t>
            </a:r>
            <a:endParaRPr lang="zh-CN" altLang="en-US" sz="1350"/>
          </a:p>
        </p:txBody>
      </p:sp>
      <p:sp>
        <p:nvSpPr>
          <p:cNvPr id="22" name="圆角矩形 21"/>
          <p:cNvSpPr/>
          <p:nvPr/>
        </p:nvSpPr>
        <p:spPr>
          <a:xfrm>
            <a:off x="7598093" y="5497830"/>
            <a:ext cx="1291114" cy="3086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350"/>
              <a:t>客户端</a:t>
            </a:r>
            <a:endParaRPr lang="zh-CN" altLang="en-US" sz="1350"/>
          </a:p>
        </p:txBody>
      </p:sp>
      <p:cxnSp>
        <p:nvCxnSpPr>
          <p:cNvPr id="26" name="直接箭头连接符 25"/>
          <p:cNvCxnSpPr>
            <a:stCxn id="20" idx="1"/>
            <a:endCxn id="15" idx="0"/>
          </p:cNvCxnSpPr>
          <p:nvPr/>
        </p:nvCxnSpPr>
        <p:spPr>
          <a:xfrm flipH="1">
            <a:off x="5044916" y="4013835"/>
            <a:ext cx="883920" cy="43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15" idx="2"/>
          </p:cNvCxnSpPr>
          <p:nvPr/>
        </p:nvCxnSpPr>
        <p:spPr>
          <a:xfrm flipH="1" flipV="1">
            <a:off x="5044916" y="4777740"/>
            <a:ext cx="883920" cy="2990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9" idx="3"/>
            <a:endCxn id="17" idx="1"/>
          </p:cNvCxnSpPr>
          <p:nvPr/>
        </p:nvCxnSpPr>
        <p:spPr>
          <a:xfrm flipV="1">
            <a:off x="6934676" y="4013835"/>
            <a:ext cx="663416" cy="506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6431756" y="4179570"/>
            <a:ext cx="0" cy="1752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18" idx="0"/>
          </p:cNvCxnSpPr>
          <p:nvPr/>
        </p:nvCxnSpPr>
        <p:spPr>
          <a:xfrm>
            <a:off x="6483191" y="4632484"/>
            <a:ext cx="0" cy="281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365206" y="4914424"/>
            <a:ext cx="902970" cy="274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350"/>
              <a:t>特征采集</a:t>
            </a:r>
            <a:endParaRPr lang="zh-CN" altLang="en-US" sz="1350"/>
          </a:p>
        </p:txBody>
      </p:sp>
      <p:cxnSp>
        <p:nvCxnSpPr>
          <p:cNvPr id="33" name="直接箭头连接符 32"/>
          <p:cNvCxnSpPr>
            <a:stCxn id="16" idx="2"/>
            <a:endCxn id="32" idx="0"/>
          </p:cNvCxnSpPr>
          <p:nvPr/>
        </p:nvCxnSpPr>
        <p:spPr>
          <a:xfrm flipH="1">
            <a:off x="7816691" y="4686300"/>
            <a:ext cx="569595" cy="2281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1"/>
            <a:endCxn id="18" idx="3"/>
          </p:cNvCxnSpPr>
          <p:nvPr/>
        </p:nvCxnSpPr>
        <p:spPr>
          <a:xfrm flipH="1">
            <a:off x="7037070" y="5051584"/>
            <a:ext cx="328136" cy="100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4293" y="3554254"/>
            <a:ext cx="8973979" cy="2515235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15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15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15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15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15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15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15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7344" y="3725704"/>
            <a:ext cx="165735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 b="1">
                <a:solidFill>
                  <a:schemeClr val="accent2"/>
                </a:solidFill>
              </a:rPr>
              <a:t>旧时代</a:t>
            </a:r>
            <a:endParaRPr lang="zh-CN" altLang="en-US" sz="1350" b="1">
              <a:solidFill>
                <a:schemeClr val="accent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95361" y="3725704"/>
            <a:ext cx="89439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 b="1">
                <a:solidFill>
                  <a:schemeClr val="accent2"/>
                </a:solidFill>
              </a:rPr>
              <a:t>智能时代</a:t>
            </a:r>
            <a:endParaRPr lang="zh-CN" altLang="en-US" sz="1350" b="1">
              <a:solidFill>
                <a:schemeClr val="accent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500" y="2222500"/>
            <a:ext cx="20402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破解方法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模板匹配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0"/>
            <a:ext cx="9144000" cy="576258"/>
            <a:chOff x="0" y="0"/>
            <a:chExt cx="9144000" cy="576258"/>
          </a:xfrm>
        </p:grpSpPr>
        <p:sp>
          <p:nvSpPr>
            <p:cNvPr id="21" name="矩形 20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/>
            <p:nvPr/>
          </p:nvSpPr>
          <p:spPr>
            <a:xfrm>
              <a:off x="0" y="0"/>
              <a:ext cx="9144000" cy="551319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B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 descr="e7d195523061f1c0e9b3ffe7e44df0ff734887e5df9cafe85410467C7D4BF498388736C4A47BDD8DF8E410732F89EB20E3DD26C0AE63ED6FC8FD81476FCC37DE72C787945F58CBA99AD5DEF472EB0F4062BC54D3E3F77C6982E5675ECD184E137B033E6D321204DD25BB65A6CC7C54DD817E07E706F29425BE3A11DD5E9F55E5C6ED82F96BF68AB335EA4E97417EA581"/>
            <p:cNvSpPr txBox="1"/>
            <p:nvPr/>
          </p:nvSpPr>
          <p:spPr>
            <a:xfrm>
              <a:off x="70259" y="22260"/>
              <a:ext cx="20714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设计思路</a:t>
              </a:r>
              <a:endPara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Text Box 2"/>
          <p:cNvSpPr txBox="1"/>
          <p:nvPr/>
        </p:nvSpPr>
        <p:spPr>
          <a:xfrm>
            <a:off x="588645" y="1518285"/>
            <a:ext cx="76269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x-none" altLang="en-US"/>
              <a:t>	</a:t>
            </a:r>
            <a:r>
              <a:rPr lang="x-none" altLang="en-US" sz="2400" b="1"/>
              <a:t>现有大部分图形验证码需要用户做的是识别出来图像中的物，但是现在人工智能在这方面的能力已经不亚于人类了。因此主要设计思路是如何用“不合理”的图形区别人和机器。</a:t>
            </a:r>
            <a:endParaRPr lang="x-none" altLang="en-US" sz="2400" b="1"/>
          </a:p>
          <a:p>
            <a:endParaRPr lang="x-none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2088</Words>
  <Application>WPS 演示</Application>
  <PresentationFormat>全屏显示(4:3)</PresentationFormat>
  <Paragraphs>255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Times New Roman</vt:lpstr>
      <vt:lpstr>Segoe UI Black</vt:lpstr>
      <vt:lpstr>等线</vt:lpstr>
      <vt:lpstr>Segoe Print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Administrator</cp:lastModifiedBy>
  <cp:revision>592</cp:revision>
  <dcterms:created xsi:type="dcterms:W3CDTF">2017-03-05T15:12:00Z</dcterms:created>
  <dcterms:modified xsi:type="dcterms:W3CDTF">2017-10-31T15:30:35Z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